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hyperlink" Target="http://astro.unl.edu/naap/pos/animations/kepler.swf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hyperlink" Target="https://github.com/dianaj/heatmap/tree/master" TargetMode="External"/><Relationship Id="rId4" Type="http://schemas.openxmlformats.org/officeDocument/2006/relationships/hyperlink" Target="mailto:djovmir@gmail.com?subject=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body" idx="13"/>
          </p:nvPr>
        </p:nvSpPr>
        <p:spPr>
          <a:xfrm>
            <a:off x="564510" y="1828800"/>
            <a:ext cx="11875780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" name="Shape 129"/>
          <p:cNvSpPr/>
          <p:nvPr>
            <p:ph type="ctrTitle"/>
          </p:nvPr>
        </p:nvSpPr>
        <p:spPr>
          <a:xfrm>
            <a:off x="571500" y="144065"/>
            <a:ext cx="11861800" cy="1735403"/>
          </a:xfrm>
          <a:prstGeom prst="rect">
            <a:avLst/>
          </a:prstGeom>
        </p:spPr>
        <p:txBody>
          <a:bodyPr/>
          <a:lstStyle>
            <a:lvl1pPr defTabSz="309625">
              <a:defRPr sz="6412"/>
            </a:lvl1pPr>
          </a:lstStyle>
          <a:p>
            <a:pPr/>
            <a:r>
              <a:t>Thermal Phase Variations of Eccentric Hot Jupiters : an energy balance Model </a:t>
            </a:r>
          </a:p>
        </p:txBody>
      </p:sp>
      <p:pic>
        <p:nvPicPr>
          <p:cNvPr id="130" name="sometemp.pdf"/>
          <p:cNvPicPr>
            <a:picLocks noChangeAspect="1"/>
          </p:cNvPicPr>
          <p:nvPr/>
        </p:nvPicPr>
        <p:blipFill>
          <a:blip r:embed="rId2">
            <a:extLst/>
          </a:blip>
          <a:srcRect l="0" t="4413" r="0" b="0"/>
          <a:stretch>
            <a:fillRect/>
          </a:stretch>
        </p:blipFill>
        <p:spPr>
          <a:xfrm>
            <a:off x="1667867" y="1976457"/>
            <a:ext cx="9669149" cy="616159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554925" y="8387332"/>
            <a:ext cx="96690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SURA summer research project by: Diana Jovmir</a:t>
            </a:r>
          </a:p>
          <a:p>
            <a:pPr algn="ctr"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Supervisor: Prof. Nick Cowan, MSI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4"/>
          </p:nvPr>
        </p:nvSpPr>
        <p:spPr>
          <a:xfrm>
            <a:off x="6780000" y="822272"/>
            <a:ext cx="5879600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6832599" y="9450"/>
            <a:ext cx="5791201" cy="757572"/>
          </a:xfrm>
          <a:prstGeom prst="rect">
            <a:avLst/>
          </a:prstGeom>
        </p:spPr>
        <p:txBody>
          <a:bodyPr/>
          <a:lstStyle/>
          <a:p>
            <a:pPr/>
            <a:r>
              <a:t>everything’s spinning! </a:t>
            </a:r>
          </a:p>
        </p:txBody>
      </p:sp>
      <p:pic>
        <p:nvPicPr>
          <p:cNvPr id="135" name="Screen Shot 2016-08-12 at 13.57.17.png"/>
          <p:cNvPicPr>
            <a:picLocks noChangeAspect="1"/>
          </p:cNvPicPr>
          <p:nvPr/>
        </p:nvPicPr>
        <p:blipFill>
          <a:blip r:embed="rId2">
            <a:extLst/>
          </a:blip>
          <a:srcRect l="4442" t="8234" r="3117" b="248"/>
          <a:stretch>
            <a:fillRect/>
          </a:stretch>
        </p:blipFill>
        <p:spPr>
          <a:xfrm>
            <a:off x="6439826" y="4798251"/>
            <a:ext cx="6559758" cy="49537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6745419" y="1127290"/>
            <a:ext cx="5965561" cy="35114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73888" indent="-373888" defTabSz="537463">
              <a:spcBef>
                <a:spcPts val="1600"/>
              </a:spcBef>
              <a:buSzPct val="75000"/>
              <a:buFont typeface="Zapf Dingbats"/>
              <a:buChar char="➤"/>
              <a:defRPr spc="0" sz="2576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Tidally Locked : The sun is stationary in the sky  and  planet receives uniform flux throughout the orbit.</a:t>
            </a:r>
          </a:p>
          <a:p>
            <a:pPr marL="373888" indent="-373888" defTabSz="537463">
              <a:spcBef>
                <a:spcPts val="1600"/>
              </a:spcBef>
              <a:buSzPct val="75000"/>
              <a:buFont typeface="Zapf Dingbats"/>
              <a:buChar char="➤"/>
              <a:defRPr spc="0" sz="2576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Heat recirculation in the atmosphere will cause light curves to shift and lose amplitude. </a:t>
            </a:r>
          </a:p>
        </p:txBody>
      </p:sp>
      <p:pic>
        <p:nvPicPr>
          <p:cNvPr id="137" name="Screen Shot 2016-08-12 at 14.51.14.png"/>
          <p:cNvPicPr>
            <a:picLocks noChangeAspect="1"/>
          </p:cNvPicPr>
          <p:nvPr/>
        </p:nvPicPr>
        <p:blipFill>
          <a:blip r:embed="rId3">
            <a:extLst/>
          </a:blip>
          <a:srcRect l="0" t="0" r="2583" b="4101"/>
          <a:stretch>
            <a:fillRect/>
          </a:stretch>
        </p:blipFill>
        <p:spPr>
          <a:xfrm>
            <a:off x="11904" y="4233"/>
            <a:ext cx="6427751" cy="483875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7207313" y="9340849"/>
            <a:ext cx="592217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8" sz="1800">
                <a:solidFill>
                  <a:schemeClr val="accent3">
                    <a:hueOff val="278599"/>
                    <a:satOff val="19149"/>
                    <a:lumOff val="6862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 u="sng">
                <a:hlinkClick r:id="rId4" invalidUrl="" action="" tgtFrame="" tooltip="" history="1" highlightClick="0" endSnd="0"/>
              </a:rPr>
              <a:t>astro.unl.edu/naap/pos/animations/kepler.swf</a:t>
            </a:r>
            <a:r>
              <a:t> [8]</a:t>
            </a:r>
          </a:p>
        </p:txBody>
      </p:sp>
      <p:sp>
        <p:nvSpPr>
          <p:cNvPr id="139" name="Shape 139"/>
          <p:cNvSpPr/>
          <p:nvPr/>
        </p:nvSpPr>
        <p:spPr>
          <a:xfrm>
            <a:off x="264712" y="5131460"/>
            <a:ext cx="5922171" cy="428737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06400" indent="-406400">
              <a:spcBef>
                <a:spcPts val="1800"/>
              </a:spcBef>
              <a:buSzPct val="75000"/>
              <a:buFont typeface="Zapf Dingbats"/>
              <a:buChar char="➤"/>
              <a:defRPr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Planet is only ‘tidally locked’ at periastron.  </a:t>
            </a:r>
          </a:p>
          <a:p>
            <a:pPr marL="406400" indent="-406400">
              <a:spcBef>
                <a:spcPts val="1800"/>
              </a:spcBef>
              <a:buSzPct val="75000"/>
              <a:buFont typeface="Zapf Dingbats"/>
              <a:buChar char="➤"/>
              <a:defRPr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Radiative timescales, prevailing winds  and variations in incident flux due to orbital position will interact to generate more complicated light curves.</a:t>
            </a:r>
          </a:p>
        </p:txBody>
      </p:sp>
      <p:sp>
        <p:nvSpPr>
          <p:cNvPr id="140" name="Shape 140"/>
          <p:cNvSpPr/>
          <p:nvPr/>
        </p:nvSpPr>
        <p:spPr>
          <a:xfrm>
            <a:off x="5343525" y="2091266"/>
            <a:ext cx="1539875" cy="757572"/>
          </a:xfrm>
          <a:prstGeom prst="rightArrow">
            <a:avLst>
              <a:gd name="adj1" fmla="val 32000"/>
              <a:gd name="adj2" fmla="val 107290"/>
            </a:avLst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41" name="Shape 141"/>
          <p:cNvSpPr/>
          <p:nvPr/>
        </p:nvSpPr>
        <p:spPr>
          <a:xfrm flipH="1">
            <a:off x="5893858" y="6783188"/>
            <a:ext cx="1539876" cy="757572"/>
          </a:xfrm>
          <a:prstGeom prst="rightArrow">
            <a:avLst>
              <a:gd name="adj1" fmla="val 32000"/>
              <a:gd name="adj2" fmla="val 107290"/>
            </a:avLst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utput_BuCcTI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6053" y="3794387"/>
            <a:ext cx="9150747" cy="268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utput_k7PaoU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9518" y="7208915"/>
            <a:ext cx="11574320" cy="2170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RES_de_eNOT0.pd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4624" y="1026185"/>
            <a:ext cx="9253605" cy="292113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12910" y="4562381"/>
            <a:ext cx="315065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Step 2</a:t>
            </a:r>
            <a:r>
              <a:t>: Flux maps and viewing geometry</a:t>
            </a:r>
          </a:p>
        </p:txBody>
      </p:sp>
      <p:sp>
        <p:nvSpPr>
          <p:cNvPr id="147" name="Shape 147"/>
          <p:cNvSpPr/>
          <p:nvPr/>
        </p:nvSpPr>
        <p:spPr>
          <a:xfrm>
            <a:off x="112910" y="1229451"/>
            <a:ext cx="3150659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Step 1</a:t>
            </a:r>
            <a:r>
              <a:t>: Solve differential equation for temperature as a function of time and position </a:t>
            </a:r>
          </a:p>
        </p:txBody>
      </p:sp>
      <p:sp>
        <p:nvSpPr>
          <p:cNvPr id="148" name="Shape 148"/>
          <p:cNvSpPr/>
          <p:nvPr/>
        </p:nvSpPr>
        <p:spPr>
          <a:xfrm>
            <a:off x="50035" y="7667819"/>
            <a:ext cx="300799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Step 3</a:t>
            </a:r>
            <a:r>
              <a:t>: Calculate the light curve! </a:t>
            </a:r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110066" y="70938"/>
            <a:ext cx="5791201" cy="757572"/>
          </a:xfrm>
          <a:prstGeom prst="rect">
            <a:avLst/>
          </a:prstGeom>
        </p:spPr>
        <p:txBody>
          <a:bodyPr/>
          <a:lstStyle/>
          <a:p>
            <a:pPr/>
            <a:r>
              <a:t>The model in pictures</a:t>
            </a:r>
          </a:p>
        </p:txBody>
      </p:sp>
      <p:sp>
        <p:nvSpPr>
          <p:cNvPr id="150" name="Shape 150"/>
          <p:cNvSpPr/>
          <p:nvPr/>
        </p:nvSpPr>
        <p:spPr>
          <a:xfrm>
            <a:off x="151658" y="927347"/>
            <a:ext cx="12321675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4"/>
          </p:nvPr>
        </p:nvSpPr>
        <p:spPr>
          <a:xfrm>
            <a:off x="8628015" y="1231900"/>
            <a:ext cx="3924792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Shape 153"/>
          <p:cNvSpPr/>
          <p:nvPr>
            <p:ph type="title"/>
          </p:nvPr>
        </p:nvSpPr>
        <p:spPr>
          <a:xfrm>
            <a:off x="375608" y="124323"/>
            <a:ext cx="12352538" cy="728495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Example Light curves : Eccentric orbits</a:t>
            </a:r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8670528" y="2093979"/>
            <a:ext cx="3839766" cy="6215658"/>
          </a:xfrm>
          <a:prstGeom prst="rect">
            <a:avLst/>
          </a:prstGeom>
        </p:spPr>
        <p:txBody>
          <a:bodyPr/>
          <a:lstStyle/>
          <a:p>
            <a:pPr/>
            <a:r>
              <a:t>For eccentric planets, transits don't necessarily happen at a minimum in flux. </a:t>
            </a:r>
          </a:p>
          <a:p>
            <a:pPr/>
            <a:r>
              <a:t>There can be ringing. </a:t>
            </a:r>
          </a:p>
          <a:p>
            <a:pPr/>
            <a:r>
              <a:t>Takes a little less than 0.1 seconds to to generate a light curve.  </a:t>
            </a:r>
          </a:p>
        </p:txBody>
      </p:sp>
      <p:pic>
        <p:nvPicPr>
          <p:cNvPr id="155" name="XO-3b.pdf"/>
          <p:cNvPicPr>
            <a:picLocks noChangeAspect="1"/>
          </p:cNvPicPr>
          <p:nvPr/>
        </p:nvPicPr>
        <p:blipFill>
          <a:blip r:embed="rId2">
            <a:extLst/>
          </a:blip>
          <a:srcRect l="0" t="4951" r="5841" b="3714"/>
          <a:stretch>
            <a:fillRect/>
          </a:stretch>
        </p:blipFill>
        <p:spPr>
          <a:xfrm>
            <a:off x="357468" y="904279"/>
            <a:ext cx="8190901" cy="7945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HAT_P_2b.pdf"/>
          <p:cNvPicPr>
            <a:picLocks noChangeAspect="1"/>
          </p:cNvPicPr>
          <p:nvPr/>
        </p:nvPicPr>
        <p:blipFill>
          <a:blip r:embed="rId3">
            <a:extLst/>
          </a:blip>
          <a:srcRect l="0" t="5696" r="6155" b="3466"/>
          <a:stretch>
            <a:fillRect/>
          </a:stretch>
        </p:blipFill>
        <p:spPr>
          <a:xfrm>
            <a:off x="4348324" y="1065242"/>
            <a:ext cx="3839729" cy="371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Wasp_17b.pdf"/>
          <p:cNvPicPr>
            <a:picLocks noChangeAspect="1"/>
          </p:cNvPicPr>
          <p:nvPr/>
        </p:nvPicPr>
        <p:blipFill>
          <a:blip r:embed="rId4">
            <a:extLst/>
          </a:blip>
          <a:srcRect l="0" t="5063" r="5925" b="2420"/>
          <a:stretch>
            <a:fillRect/>
          </a:stretch>
        </p:blipFill>
        <p:spPr>
          <a:xfrm>
            <a:off x="4278871" y="4688529"/>
            <a:ext cx="3978555" cy="3912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I436b.pdf"/>
          <p:cNvPicPr>
            <a:picLocks noChangeAspect="1"/>
          </p:cNvPicPr>
          <p:nvPr/>
        </p:nvPicPr>
        <p:blipFill>
          <a:blip r:embed="rId5">
            <a:extLst/>
          </a:blip>
          <a:srcRect l="0" t="6015" r="6155" b="3643"/>
          <a:stretch>
            <a:fillRect/>
          </a:stretch>
        </p:blipFill>
        <p:spPr>
          <a:xfrm>
            <a:off x="405275" y="1065143"/>
            <a:ext cx="3978756" cy="3830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HAT_P_11b.pdf"/>
          <p:cNvPicPr>
            <a:picLocks noChangeAspect="1"/>
          </p:cNvPicPr>
          <p:nvPr/>
        </p:nvPicPr>
        <p:blipFill>
          <a:blip r:embed="rId6">
            <a:extLst/>
          </a:blip>
          <a:srcRect l="0" t="5089" r="6371" b="2440"/>
          <a:stretch>
            <a:fillRect/>
          </a:stretch>
        </p:blipFill>
        <p:spPr>
          <a:xfrm>
            <a:off x="512828" y="4748854"/>
            <a:ext cx="3839856" cy="3792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3"/>
      <p:bldP build="whole" bldLvl="1" animBg="1" rev="0" advAuto="0" spid="156" grpId="2"/>
      <p:bldP build="whole" bldLvl="1" animBg="1" rev="0" advAuto="0" spid="158" grpId="4"/>
      <p:bldP build="whole" bldLvl="1" animBg="1" rev="0" advAuto="0" spid="1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idx="14"/>
          </p:nvPr>
        </p:nvSpPr>
        <p:spPr>
          <a:xfrm>
            <a:off x="610563" y="1079500"/>
            <a:ext cx="1208097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Shape 162"/>
          <p:cNvSpPr/>
          <p:nvPr>
            <p:ph type="title"/>
          </p:nvPr>
        </p:nvSpPr>
        <p:spPr>
          <a:xfrm>
            <a:off x="682955" y="232833"/>
            <a:ext cx="8012312" cy="723901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SPECIAL CASE: Circular Orbits</a:t>
            </a:r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684014" y="7425531"/>
            <a:ext cx="11636772" cy="2095236"/>
          </a:xfrm>
          <a:prstGeom prst="rect">
            <a:avLst/>
          </a:prstGeom>
        </p:spPr>
        <p:txBody>
          <a:bodyPr/>
          <a:lstStyle/>
          <a:p>
            <a:pPr marL="373888" indent="-373888" defTabSz="537463">
              <a:spcBef>
                <a:spcPts val="1600"/>
              </a:spcBef>
              <a:defRPr sz="2576"/>
            </a:pPr>
            <a:r>
              <a:t>Depends only on circulation efficiency parameter:  </a:t>
            </a:r>
          </a:p>
          <a:p>
            <a:pPr marL="373888" indent="-373888" defTabSz="537463">
              <a:spcBef>
                <a:spcPts val="1600"/>
              </a:spcBef>
              <a:defRPr sz="2576"/>
            </a:pPr>
            <a:r>
              <a:t>The amplitude of temperature contrast and offset observed in the light curve can be related to each other (parametrically) through the circulation efficiency parameter        .</a:t>
            </a:r>
          </a:p>
        </p:txBody>
      </p:sp>
      <p:pic>
        <p:nvPicPr>
          <p:cNvPr id="164" name="PRES_de_e=0.pdf"/>
          <p:cNvPicPr>
            <a:picLocks noChangeAspect="1"/>
          </p:cNvPicPr>
          <p:nvPr/>
        </p:nvPicPr>
        <p:blipFill>
          <a:blip r:embed="rId2">
            <a:extLst/>
          </a:blip>
          <a:srcRect l="6640" t="3726" r="4820" b="0"/>
          <a:stretch>
            <a:fillRect/>
          </a:stretch>
        </p:blipFill>
        <p:spPr>
          <a:xfrm>
            <a:off x="981273" y="1189368"/>
            <a:ext cx="11042353" cy="600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6-08-14 at 11.17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7928" y="7425531"/>
            <a:ext cx="3636706" cy="51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16-08-14 at 11.17.18.png"/>
          <p:cNvPicPr>
            <a:picLocks noChangeAspect="1"/>
          </p:cNvPicPr>
          <p:nvPr/>
        </p:nvPicPr>
        <p:blipFill>
          <a:blip r:embed="rId4">
            <a:extLst/>
          </a:blip>
          <a:srcRect l="17621" t="19426" r="0" b="2970"/>
          <a:stretch>
            <a:fillRect/>
          </a:stretch>
        </p:blipFill>
        <p:spPr>
          <a:xfrm>
            <a:off x="4188186" y="9094390"/>
            <a:ext cx="446608" cy="393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HD189733b.pdf"/>
          <p:cNvPicPr>
            <a:picLocks noChangeAspect="0"/>
          </p:cNvPicPr>
          <p:nvPr/>
        </p:nvPicPr>
        <p:blipFill>
          <a:blip r:embed="rId5">
            <a:extLst/>
          </a:blip>
          <a:srcRect l="0" t="5716" r="2218" b="2867"/>
          <a:stretch>
            <a:fillRect/>
          </a:stretch>
        </p:blipFill>
        <p:spPr>
          <a:xfrm>
            <a:off x="989078" y="1189282"/>
            <a:ext cx="11147482" cy="6153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4"/>
          </p:nvPr>
        </p:nvSpPr>
        <p:spPr>
          <a:xfrm>
            <a:off x="232153" y="795866"/>
            <a:ext cx="12188448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Shape 170"/>
          <p:cNvSpPr/>
          <p:nvPr>
            <p:ph type="body" sz="half" idx="1"/>
          </p:nvPr>
        </p:nvSpPr>
        <p:spPr>
          <a:xfrm>
            <a:off x="136778" y="1591006"/>
            <a:ext cx="4165998" cy="7789933"/>
          </a:xfrm>
          <a:prstGeom prst="rect">
            <a:avLst/>
          </a:prstGeom>
        </p:spPr>
        <p:txBody>
          <a:bodyPr/>
          <a:lstStyle/>
          <a:p>
            <a:pPr/>
            <a:r>
              <a:t>Prediction for FINESSE mission</a:t>
            </a:r>
          </a:p>
          <a:p>
            <a:pPr/>
            <a:r>
              <a:t>FINESSE is a space telescope that will measure bolometric flux for many planets </a:t>
            </a:r>
          </a:p>
          <a:p>
            <a:pPr/>
            <a:r>
              <a:t>We’ll get to see if this simple energy balance model would make a good approximation for phase curves once that data is available. </a:t>
            </a:r>
          </a:p>
        </p:txBody>
      </p:sp>
      <p:sp>
        <p:nvSpPr>
          <p:cNvPr id="171" name="Shape 171"/>
          <p:cNvSpPr/>
          <p:nvPr/>
        </p:nvSpPr>
        <p:spPr>
          <a:xfrm>
            <a:off x="5928783" y="112944"/>
            <a:ext cx="6542617" cy="105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2300"/>
              </a:spcBef>
              <a:defRPr cap="all" spc="0" sz="520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Application : Circular orbit</a:t>
            </a:r>
          </a:p>
        </p:txBody>
      </p:sp>
      <p:sp>
        <p:nvSpPr>
          <p:cNvPr id="172" name="Shape 172"/>
          <p:cNvSpPr/>
          <p:nvPr/>
        </p:nvSpPr>
        <p:spPr>
          <a:xfrm>
            <a:off x="5647266" y="1905000"/>
            <a:ext cx="362779" cy="34237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73" name="contrasts_and_phimax_temp.pdf"/>
          <p:cNvPicPr>
            <a:picLocks noChangeAspect="1"/>
          </p:cNvPicPr>
          <p:nvPr/>
        </p:nvPicPr>
        <p:blipFill>
          <a:blip r:embed="rId2">
            <a:extLst/>
          </a:blip>
          <a:srcRect l="6779" t="7251" r="9425" b="3738"/>
          <a:stretch>
            <a:fillRect/>
          </a:stretch>
        </p:blipFill>
        <p:spPr>
          <a:xfrm>
            <a:off x="4456534" y="1002012"/>
            <a:ext cx="8397586" cy="7136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contrasts_and_phimax_temp_lines.pdf"/>
          <p:cNvPicPr>
            <a:picLocks noChangeAspect="1"/>
          </p:cNvPicPr>
          <p:nvPr/>
        </p:nvPicPr>
        <p:blipFill>
          <a:blip r:embed="rId3">
            <a:extLst/>
          </a:blip>
          <a:srcRect l="7037" t="7039" r="9329" b="3784"/>
          <a:stretch>
            <a:fillRect/>
          </a:stretch>
        </p:blipFill>
        <p:spPr>
          <a:xfrm>
            <a:off x="4456534" y="988320"/>
            <a:ext cx="8397636" cy="716339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4918554" y="8155984"/>
            <a:ext cx="6999305" cy="1522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349965" anchor="ctr"/>
          <a:lstStyle/>
          <a:p>
            <a:pPr>
              <a:spcBef>
                <a:spcPts val="1800"/>
              </a:spcBef>
              <a:defRPr spc="0" sz="16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Disc integrated maximum happens later in the day (or earlier in the orbit) than the temperature maximum because of unevenness in heating/ cooling.</a:t>
            </a:r>
          </a:p>
          <a:p>
            <a:pPr>
              <a:spcBef>
                <a:spcPts val="1800"/>
              </a:spcBef>
              <a:defRPr spc="0" sz="16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Amplitude of temperature variations decreases  when disk integrating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4"/>
          </p:nvPr>
        </p:nvSpPr>
        <p:spPr>
          <a:xfrm>
            <a:off x="148166" y="1146307"/>
            <a:ext cx="12708467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8007813" y="267559"/>
            <a:ext cx="4911726" cy="852423"/>
          </a:xfrm>
          <a:prstGeom prst="rect">
            <a:avLst/>
          </a:prstGeom>
        </p:spPr>
        <p:txBody>
          <a:bodyPr/>
          <a:lstStyle/>
          <a:p>
            <a:pPr/>
            <a:r>
              <a:t>APPLICATION: Fitting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11228321" y="1445054"/>
            <a:ext cx="1582871" cy="7852835"/>
          </a:xfrm>
          <a:prstGeom prst="rect">
            <a:avLst/>
          </a:prstGeom>
        </p:spPr>
        <p:txBody>
          <a:bodyPr/>
          <a:lstStyle/>
          <a:p>
            <a:pPr marL="239775" indent="-239775" defTabSz="344677">
              <a:spcBef>
                <a:spcPts val="1000"/>
              </a:spcBef>
              <a:defRPr sz="1651"/>
            </a:pPr>
            <a:r>
              <a:t>Tried to fit a light curve using batman [6] and emcee [ 5] this is what happened. </a:t>
            </a:r>
          </a:p>
          <a:p>
            <a:pPr marL="239775" indent="-239775" defTabSz="344677">
              <a:spcBef>
                <a:spcPts val="1000"/>
              </a:spcBef>
              <a:defRPr sz="1651"/>
            </a:pPr>
            <a:r>
              <a:t>Inconclusive - theres no eclipse in this data, it would be helpful for constraining the amplitude of the flux variations. </a:t>
            </a:r>
          </a:p>
          <a:p>
            <a:pPr marL="239775" indent="-239775" defTabSz="344677">
              <a:spcBef>
                <a:spcPts val="1000"/>
              </a:spcBef>
              <a:defRPr sz="1651"/>
            </a:pPr>
            <a:r>
              <a:t>How long did it take? about 1.5 hours per 1000 steps with 100 walkers. </a:t>
            </a:r>
          </a:p>
        </p:txBody>
      </p:sp>
      <p:pic>
        <p:nvPicPr>
          <p:cNvPr id="180" name="mcmcresult_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1308100"/>
            <a:ext cx="109728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 flipV="1">
            <a:off x="1354666" y="4299446"/>
            <a:ext cx="558801" cy="83982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V="1">
            <a:off x="3124199" y="5146807"/>
            <a:ext cx="2337794" cy="3235193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1871133" y="4241800"/>
            <a:ext cx="3595291" cy="955113"/>
          </a:xfrm>
          <a:prstGeom prst="rect">
            <a:avLst/>
          </a:prstGeom>
          <a:ln w="25400">
            <a:solidFill>
              <a:srgbClr val="000000">
                <a:alpha val="8646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4" name="Shape 184"/>
          <p:cNvSpPr/>
          <p:nvPr/>
        </p:nvSpPr>
        <p:spPr>
          <a:xfrm flipV="1">
            <a:off x="3124199" y="4299446"/>
            <a:ext cx="2337794" cy="839821"/>
          </a:xfrm>
          <a:prstGeom prst="line">
            <a:avLst/>
          </a:prstGeom>
          <a:ln w="25400">
            <a:solidFill>
              <a:srgbClr val="747676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185" name="Screen Shot 2016-08-16 at 17.32.18.png"/>
          <p:cNvPicPr>
            <a:picLocks noChangeAspect="0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51359" y="5122333"/>
            <a:ext cx="1775421" cy="328420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14012357_1065508730169064_1935848275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7708"/>
            <a:ext cx="13004800" cy="935818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body" idx="14"/>
          </p:nvPr>
        </p:nvSpPr>
        <p:spPr>
          <a:xfrm>
            <a:off x="198966" y="1079500"/>
            <a:ext cx="12331047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Shape 189"/>
          <p:cNvSpPr/>
          <p:nvPr>
            <p:ph type="title"/>
          </p:nvPr>
        </p:nvSpPr>
        <p:spPr>
          <a:xfrm>
            <a:off x="8807780" y="249766"/>
            <a:ext cx="3564468" cy="723901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What’s next??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xfrm>
            <a:off x="181437" y="1338527"/>
            <a:ext cx="7254348" cy="8048427"/>
          </a:xfrm>
          <a:prstGeom prst="rect">
            <a:avLst/>
          </a:prstGeom>
          <a:solidFill>
            <a:srgbClr val="FFFFFF">
              <a:alpha val="71541"/>
            </a:srgbClr>
          </a:solidFill>
        </p:spPr>
        <p:txBody>
          <a:bodyPr/>
          <a:lstStyle/>
          <a:p>
            <a:pPr marL="369823" indent="-369823" defTabSz="531622">
              <a:spcBef>
                <a:spcPts val="1600"/>
              </a:spcBef>
              <a:defRPr sz="2730">
                <a:solidFill>
                  <a:srgbClr val="0000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Fitting phase curves worked so far but inconclusive. Would like to try it on data that contains an eclipse. </a:t>
            </a:r>
          </a:p>
          <a:p>
            <a:pPr marL="369823" indent="-369823" defTabSz="531622">
              <a:spcBef>
                <a:spcPts val="1600"/>
              </a:spcBef>
              <a:defRPr sz="2730">
                <a:solidFill>
                  <a:srgbClr val="0000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More detailed explanations about how the model works in Nick’s paper [1].</a:t>
            </a:r>
          </a:p>
          <a:p>
            <a:pPr marL="369823" indent="-369823" defTabSz="531622">
              <a:spcBef>
                <a:spcPts val="1600"/>
              </a:spcBef>
              <a:defRPr sz="2730">
                <a:solidFill>
                  <a:srgbClr val="0000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Code and examples on Github, you can use it or improve it if you’d like. </a:t>
            </a:r>
            <a:r>
              <a:rPr u="sng">
                <a:hlinkClick r:id="rId3" invalidUrl="" action="" tgtFrame="" tooltip="" history="1" highlightClick="0" endSnd="0"/>
              </a:rPr>
              <a:t>https://github.com/dianaj/heatmap/tree/master</a:t>
            </a:r>
          </a:p>
          <a:p>
            <a:pPr marL="369823" indent="-369823" defTabSz="531622">
              <a:spcBef>
                <a:spcPts val="1600"/>
              </a:spcBef>
              <a:defRPr sz="2730">
                <a:solidFill>
                  <a:srgbClr val="0000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Code isn’t perfect, some of it is even very rushed. Testing takes a long time. Bugs and problems I noticed are mentioned in the docstrings to the files.</a:t>
            </a:r>
          </a:p>
          <a:p>
            <a:pPr marL="369823" indent="-369823" defTabSz="531622">
              <a:spcBef>
                <a:spcPts val="1600"/>
              </a:spcBef>
              <a:defRPr sz="2730">
                <a:solidFill>
                  <a:srgbClr val="000000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Contact me if you want to use this and you have questions: </a:t>
            </a:r>
            <a:r>
              <a:rPr u="sng">
                <a:hlinkClick r:id="rId4" invalidUrl="" action="" tgtFrame="" tooltip="" history="1" highlightClick="0" endSnd="0"/>
              </a:rPr>
              <a:t>djovmir@gmail.com</a:t>
            </a: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idx="14"/>
          </p:nvPr>
        </p:nvSpPr>
        <p:spPr>
          <a:xfrm>
            <a:off x="303930" y="1574800"/>
            <a:ext cx="3323182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" name="Shape 193"/>
          <p:cNvSpPr/>
          <p:nvPr>
            <p:ph type="title"/>
          </p:nvPr>
        </p:nvSpPr>
        <p:spPr>
          <a:xfrm>
            <a:off x="527050" y="436033"/>
            <a:ext cx="5397500" cy="723901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References</a:t>
            </a:r>
          </a:p>
        </p:txBody>
      </p:sp>
      <p:pic>
        <p:nvPicPr>
          <p:cNvPr id="194" name="Screen Shot 2016-08-15 at 13.1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0069" y="0"/>
            <a:ext cx="902386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